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477" r:id="rId5"/>
    <p:sldId id="455" r:id="rId6"/>
    <p:sldId id="457" r:id="rId7"/>
    <p:sldId id="357" r:id="rId8"/>
    <p:sldId id="359" r:id="rId9"/>
    <p:sldId id="465" r:id="rId10"/>
    <p:sldId id="459" r:id="rId11"/>
    <p:sldId id="460" r:id="rId12"/>
    <p:sldId id="473" r:id="rId13"/>
    <p:sldId id="466" r:id="rId14"/>
    <p:sldId id="332" r:id="rId15"/>
    <p:sldId id="333" r:id="rId16"/>
    <p:sldId id="463" r:id="rId17"/>
    <p:sldId id="467" r:id="rId18"/>
    <p:sldId id="356" r:id="rId19"/>
    <p:sldId id="788" r:id="rId20"/>
    <p:sldId id="790" r:id="rId21"/>
    <p:sldId id="798" r:id="rId22"/>
    <p:sldId id="795" r:id="rId23"/>
    <p:sldId id="432" r:id="rId24"/>
    <p:sldId id="433" r:id="rId25"/>
    <p:sldId id="464" r:id="rId26"/>
    <p:sldId id="436" r:id="rId27"/>
    <p:sldId id="438" r:id="rId28"/>
    <p:sldId id="439" r:id="rId29"/>
    <p:sldId id="440" r:id="rId30"/>
    <p:sldId id="461" r:id="rId31"/>
    <p:sldId id="441" r:id="rId32"/>
    <p:sldId id="462" r:id="rId33"/>
    <p:sldId id="26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Dempster" userId="0394780d-a2fe-47ed-ba42-33f682fce1f4" providerId="ADAL" clId="{776C6B76-0043-4478-AD0F-1554207B087F}"/>
    <pc:docChg chg="modSld sldOrd">
      <pc:chgData name="Fiona Dempster" userId="0394780d-a2fe-47ed-ba42-33f682fce1f4" providerId="ADAL" clId="{776C6B76-0043-4478-AD0F-1554207B087F}" dt="2021-05-24T22:53:16.718" v="1" actId="1076"/>
      <pc:docMkLst>
        <pc:docMk/>
      </pc:docMkLst>
      <pc:sldChg chg="modSp mod">
        <pc:chgData name="Fiona Dempster" userId="0394780d-a2fe-47ed-ba42-33f682fce1f4" providerId="ADAL" clId="{776C6B76-0043-4478-AD0F-1554207B087F}" dt="2021-05-24T22:53:16.718" v="1" actId="1076"/>
        <pc:sldMkLst>
          <pc:docMk/>
          <pc:sldMk cId="895538653" sldId="333"/>
        </pc:sldMkLst>
        <pc:spChg chg="mod">
          <ac:chgData name="Fiona Dempster" userId="0394780d-a2fe-47ed-ba42-33f682fce1f4" providerId="ADAL" clId="{776C6B76-0043-4478-AD0F-1554207B087F}" dt="2021-05-24T22:53:16.718" v="1" actId="1076"/>
          <ac:spMkLst>
            <pc:docMk/>
            <pc:sldMk cId="895538653" sldId="333"/>
            <ac:spMk id="5" creationId="{EB9FEBA3-C3C2-4C12-BFC4-760BFCE35EC5}"/>
          </ac:spMkLst>
        </pc:spChg>
      </pc:sldChg>
      <pc:sldChg chg="ord">
        <pc:chgData name="Fiona Dempster" userId="0394780d-a2fe-47ed-ba42-33f682fce1f4" providerId="ADAL" clId="{776C6B76-0043-4478-AD0F-1554207B087F}" dt="2021-05-24T22:27:02.616" v="0" actId="20578"/>
        <pc:sldMkLst>
          <pc:docMk/>
          <pc:sldMk cId="270379678" sldId="459"/>
        </pc:sldMkLst>
      </pc:sldChg>
    </pc:docChg>
  </pc:docChgLst>
  <pc:docChgLst>
    <pc:chgData name="Sandra Baxendine" userId="59bdd3ce-43bc-4d06-a906-90f71de5a40e" providerId="ADAL" clId="{B426D8C7-7061-4854-B101-8F5808D0EB61}"/>
    <pc:docChg chg="custSel modSld">
      <pc:chgData name="Sandra Baxendine" userId="59bdd3ce-43bc-4d06-a906-90f71de5a40e" providerId="ADAL" clId="{B426D8C7-7061-4854-B101-8F5808D0EB61}" dt="2021-05-10T23:07:27.282" v="128" actId="14100"/>
      <pc:docMkLst>
        <pc:docMk/>
      </pc:docMkLst>
      <pc:sldChg chg="addSp delSp modSp mod">
        <pc:chgData name="Sandra Baxendine" userId="59bdd3ce-43bc-4d06-a906-90f71de5a40e" providerId="ADAL" clId="{B426D8C7-7061-4854-B101-8F5808D0EB61}" dt="2021-05-10T23:04:38.517" v="38" actId="20577"/>
        <pc:sldMkLst>
          <pc:docMk/>
          <pc:sldMk cId="3792713208" sldId="788"/>
        </pc:sldMkLst>
        <pc:spChg chg="mod">
          <ac:chgData name="Sandra Baxendine" userId="59bdd3ce-43bc-4d06-a906-90f71de5a40e" providerId="ADAL" clId="{B426D8C7-7061-4854-B101-8F5808D0EB61}" dt="2021-05-10T23:04:06.962" v="22" actId="20577"/>
          <ac:spMkLst>
            <pc:docMk/>
            <pc:sldMk cId="3792713208" sldId="788"/>
            <ac:spMk id="2" creationId="{7292D49C-E1C9-43AE-991C-3F516DC6923A}"/>
          </ac:spMkLst>
        </pc:spChg>
        <pc:spChg chg="mod">
          <ac:chgData name="Sandra Baxendine" userId="59bdd3ce-43bc-4d06-a906-90f71de5a40e" providerId="ADAL" clId="{B426D8C7-7061-4854-B101-8F5808D0EB61}" dt="2021-05-10T23:04:38.517" v="38" actId="20577"/>
          <ac:spMkLst>
            <pc:docMk/>
            <pc:sldMk cId="3792713208" sldId="788"/>
            <ac:spMk id="5" creationId="{00000000-0000-0000-0000-000000000000}"/>
          </ac:spMkLst>
        </pc:spChg>
        <pc:picChg chg="add mod">
          <ac:chgData name="Sandra Baxendine" userId="59bdd3ce-43bc-4d06-a906-90f71de5a40e" providerId="ADAL" clId="{B426D8C7-7061-4854-B101-8F5808D0EB61}" dt="2021-05-10T23:04:25.932" v="26" actId="14100"/>
          <ac:picMkLst>
            <pc:docMk/>
            <pc:sldMk cId="3792713208" sldId="788"/>
            <ac:picMk id="3" creationId="{1C4C7249-6C53-4A4C-AF65-F0CE7BA6F20D}"/>
          </ac:picMkLst>
        </pc:picChg>
        <pc:picChg chg="del">
          <ac:chgData name="Sandra Baxendine" userId="59bdd3ce-43bc-4d06-a906-90f71de5a40e" providerId="ADAL" clId="{B426D8C7-7061-4854-B101-8F5808D0EB61}" dt="2021-05-10T23:04:09.754" v="23" actId="478"/>
          <ac:picMkLst>
            <pc:docMk/>
            <pc:sldMk cId="3792713208" sldId="788"/>
            <ac:picMk id="6" creationId="{4499749E-2E18-430A-8FB3-0F1CA4C5C874}"/>
          </ac:picMkLst>
        </pc:picChg>
      </pc:sldChg>
      <pc:sldChg chg="addSp delSp modSp mod">
        <pc:chgData name="Sandra Baxendine" userId="59bdd3ce-43bc-4d06-a906-90f71de5a40e" providerId="ADAL" clId="{B426D8C7-7061-4854-B101-8F5808D0EB61}" dt="2021-05-10T23:05:38.961" v="66" actId="1076"/>
        <pc:sldMkLst>
          <pc:docMk/>
          <pc:sldMk cId="1343724675" sldId="790"/>
        </pc:sldMkLst>
        <pc:spChg chg="mod">
          <ac:chgData name="Sandra Baxendine" userId="59bdd3ce-43bc-4d06-a906-90f71de5a40e" providerId="ADAL" clId="{B426D8C7-7061-4854-B101-8F5808D0EB61}" dt="2021-05-10T23:05:00.495" v="48" actId="20577"/>
          <ac:spMkLst>
            <pc:docMk/>
            <pc:sldMk cId="1343724675" sldId="790"/>
            <ac:spMk id="2" creationId="{89300E7E-85AD-4560-A043-6CF780B641B4}"/>
          </ac:spMkLst>
        </pc:spChg>
        <pc:spChg chg="mod">
          <ac:chgData name="Sandra Baxendine" userId="59bdd3ce-43bc-4d06-a906-90f71de5a40e" providerId="ADAL" clId="{B426D8C7-7061-4854-B101-8F5808D0EB61}" dt="2021-05-10T23:05:38.961" v="66" actId="1076"/>
          <ac:spMkLst>
            <pc:docMk/>
            <pc:sldMk cId="1343724675" sldId="790"/>
            <ac:spMk id="4" creationId="{00000000-0000-0000-0000-000000000000}"/>
          </ac:spMkLst>
        </pc:spChg>
        <pc:picChg chg="add mod">
          <ac:chgData name="Sandra Baxendine" userId="59bdd3ce-43bc-4d06-a906-90f71de5a40e" providerId="ADAL" clId="{B426D8C7-7061-4854-B101-8F5808D0EB61}" dt="2021-05-10T23:05:29.138" v="64" actId="14100"/>
          <ac:picMkLst>
            <pc:docMk/>
            <pc:sldMk cId="1343724675" sldId="790"/>
            <ac:picMk id="3" creationId="{14A44D19-FC20-4EA9-886B-E104BE49EAD0}"/>
          </ac:picMkLst>
        </pc:picChg>
        <pc:picChg chg="del">
          <ac:chgData name="Sandra Baxendine" userId="59bdd3ce-43bc-4d06-a906-90f71de5a40e" providerId="ADAL" clId="{B426D8C7-7061-4854-B101-8F5808D0EB61}" dt="2021-05-10T23:05:15.017" v="61" actId="478"/>
          <ac:picMkLst>
            <pc:docMk/>
            <pc:sldMk cId="1343724675" sldId="790"/>
            <ac:picMk id="6" creationId="{4B4B03F9-6901-4F75-84B1-EAE2A0376EFF}"/>
          </ac:picMkLst>
        </pc:picChg>
      </pc:sldChg>
      <pc:sldChg chg="addSp delSp modSp mod">
        <pc:chgData name="Sandra Baxendine" userId="59bdd3ce-43bc-4d06-a906-90f71de5a40e" providerId="ADAL" clId="{B426D8C7-7061-4854-B101-8F5808D0EB61}" dt="2021-05-10T23:07:27.282" v="128" actId="14100"/>
        <pc:sldMkLst>
          <pc:docMk/>
          <pc:sldMk cId="1890240055" sldId="795"/>
        </pc:sldMkLst>
        <pc:spChg chg="mod">
          <ac:chgData name="Sandra Baxendine" userId="59bdd3ce-43bc-4d06-a906-90f71de5a40e" providerId="ADAL" clId="{B426D8C7-7061-4854-B101-8F5808D0EB61}" dt="2021-05-10T23:06:46.462" v="117" actId="20577"/>
          <ac:spMkLst>
            <pc:docMk/>
            <pc:sldMk cId="1890240055" sldId="795"/>
            <ac:spMk id="2" creationId="{7826E71C-9F8C-444D-8BF6-40CC825FB280}"/>
          </ac:spMkLst>
        </pc:spChg>
        <pc:spChg chg="mod">
          <ac:chgData name="Sandra Baxendine" userId="59bdd3ce-43bc-4d06-a906-90f71de5a40e" providerId="ADAL" clId="{B426D8C7-7061-4854-B101-8F5808D0EB61}" dt="2021-05-10T23:07:01.486" v="125" actId="20577"/>
          <ac:spMkLst>
            <pc:docMk/>
            <pc:sldMk cId="1890240055" sldId="795"/>
            <ac:spMk id="5" creationId="{00000000-0000-0000-0000-000000000000}"/>
          </ac:spMkLst>
        </pc:spChg>
        <pc:picChg chg="add mod">
          <ac:chgData name="Sandra Baxendine" userId="59bdd3ce-43bc-4d06-a906-90f71de5a40e" providerId="ADAL" clId="{B426D8C7-7061-4854-B101-8F5808D0EB61}" dt="2021-05-10T23:07:27.282" v="128" actId="14100"/>
          <ac:picMkLst>
            <pc:docMk/>
            <pc:sldMk cId="1890240055" sldId="795"/>
            <ac:picMk id="3" creationId="{A44841A0-164F-4D69-8A81-057026287008}"/>
          </ac:picMkLst>
        </pc:picChg>
        <pc:picChg chg="del">
          <ac:chgData name="Sandra Baxendine" userId="59bdd3ce-43bc-4d06-a906-90f71de5a40e" providerId="ADAL" clId="{B426D8C7-7061-4854-B101-8F5808D0EB61}" dt="2021-05-10T23:06:25.266" v="93" actId="478"/>
          <ac:picMkLst>
            <pc:docMk/>
            <pc:sldMk cId="1890240055" sldId="795"/>
            <ac:picMk id="6" creationId="{6A798974-5915-46B0-BA79-79E3D3FB21AD}"/>
          </ac:picMkLst>
        </pc:picChg>
      </pc:sldChg>
      <pc:sldChg chg="addSp delSp modSp mod">
        <pc:chgData name="Sandra Baxendine" userId="59bdd3ce-43bc-4d06-a906-90f71de5a40e" providerId="ADAL" clId="{B426D8C7-7061-4854-B101-8F5808D0EB61}" dt="2021-05-10T23:06:20.987" v="92" actId="20577"/>
        <pc:sldMkLst>
          <pc:docMk/>
          <pc:sldMk cId="621859242" sldId="798"/>
        </pc:sldMkLst>
        <pc:spChg chg="mod">
          <ac:chgData name="Sandra Baxendine" userId="59bdd3ce-43bc-4d06-a906-90f71de5a40e" providerId="ADAL" clId="{B426D8C7-7061-4854-B101-8F5808D0EB61}" dt="2021-05-10T23:06:09.173" v="80" actId="20577"/>
          <ac:spMkLst>
            <pc:docMk/>
            <pc:sldMk cId="621859242" sldId="798"/>
            <ac:spMk id="2" creationId="{89300E7E-85AD-4560-A043-6CF780B641B4}"/>
          </ac:spMkLst>
        </pc:spChg>
        <pc:spChg chg="mod">
          <ac:chgData name="Sandra Baxendine" userId="59bdd3ce-43bc-4d06-a906-90f71de5a40e" providerId="ADAL" clId="{B426D8C7-7061-4854-B101-8F5808D0EB61}" dt="2021-05-10T23:06:20.987" v="92" actId="20577"/>
          <ac:spMkLst>
            <pc:docMk/>
            <pc:sldMk cId="621859242" sldId="798"/>
            <ac:spMk id="4" creationId="{00000000-0000-0000-0000-000000000000}"/>
          </ac:spMkLst>
        </pc:spChg>
        <pc:picChg chg="add mod">
          <ac:chgData name="Sandra Baxendine" userId="59bdd3ce-43bc-4d06-a906-90f71de5a40e" providerId="ADAL" clId="{B426D8C7-7061-4854-B101-8F5808D0EB61}" dt="2021-05-10T23:05:58.907" v="70" actId="14100"/>
          <ac:picMkLst>
            <pc:docMk/>
            <pc:sldMk cId="621859242" sldId="798"/>
            <ac:picMk id="3" creationId="{4C01F0B9-74D9-43BC-8CD8-598858E305B7}"/>
          </ac:picMkLst>
        </pc:picChg>
        <pc:picChg chg="del">
          <ac:chgData name="Sandra Baxendine" userId="59bdd3ce-43bc-4d06-a906-90f71de5a40e" providerId="ADAL" clId="{B426D8C7-7061-4854-B101-8F5808D0EB61}" dt="2021-05-10T23:05:44.687" v="67" actId="478"/>
          <ac:picMkLst>
            <pc:docMk/>
            <pc:sldMk cId="621859242" sldId="798"/>
            <ac:picMk id="6" creationId="{95C95A27-14A8-43B7-A641-A00997AFFA5D}"/>
          </ac:picMkLst>
        </pc:picChg>
      </pc:sldChg>
    </pc:docChg>
  </pc:docChgLst>
  <pc:docChgLst>
    <pc:chgData name="Mark Smith" userId="fe443725-1528-45c0-888f-35d6c1cbf0a5" providerId="ADAL" clId="{DEF88370-0439-4273-919B-CBA3567B4B82}"/>
    <pc:docChg chg="delSld delMainMaster">
      <pc:chgData name="Mark Smith" userId="fe443725-1528-45c0-888f-35d6c1cbf0a5" providerId="ADAL" clId="{DEF88370-0439-4273-919B-CBA3567B4B82}" dt="2021-05-09T22:32:55.541" v="0" actId="47"/>
      <pc:docMkLst>
        <pc:docMk/>
      </pc:docMkLst>
      <pc:sldChg chg="del">
        <pc:chgData name="Mark Smith" userId="fe443725-1528-45c0-888f-35d6c1cbf0a5" providerId="ADAL" clId="{DEF88370-0439-4273-919B-CBA3567B4B82}" dt="2021-05-09T22:32:55.541" v="0" actId="47"/>
        <pc:sldMkLst>
          <pc:docMk/>
          <pc:sldMk cId="2807074527" sldId="256"/>
        </pc:sldMkLst>
      </pc:sldChg>
      <pc:sldMasterChg chg="del delSldLayout">
        <pc:chgData name="Mark Smith" userId="fe443725-1528-45c0-888f-35d6c1cbf0a5" providerId="ADAL" clId="{DEF88370-0439-4273-919B-CBA3567B4B82}" dt="2021-05-09T22:32:55.541" v="0" actId="47"/>
        <pc:sldMasterMkLst>
          <pc:docMk/>
          <pc:sldMasterMk cId="1410704952" sldId="2147483648"/>
        </pc:sldMasterMkLst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2466124313" sldId="2147483649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1637476538" sldId="2147483650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896724669" sldId="2147483651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1636976490" sldId="2147483652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3611005862" sldId="2147483653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2573517121" sldId="2147483654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2587809529" sldId="2147483655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1616063112" sldId="2147483656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2213430950" sldId="2147483657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184640678" sldId="2147483658"/>
          </pc:sldLayoutMkLst>
        </pc:sldLayoutChg>
        <pc:sldLayoutChg chg="del">
          <pc:chgData name="Mark Smith" userId="fe443725-1528-45c0-888f-35d6c1cbf0a5" providerId="ADAL" clId="{DEF88370-0439-4273-919B-CBA3567B4B82}" dt="2021-05-09T22:32:55.541" v="0" actId="47"/>
          <pc:sldLayoutMkLst>
            <pc:docMk/>
            <pc:sldMasterMk cId="1410704952" sldId="2147483648"/>
            <pc:sldLayoutMk cId="151202750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EFAB3-1135-43DF-83A1-2C585BBBC91C}" type="datetimeFigureOut">
              <a:rPr lang="en-NZ" smtClean="0"/>
              <a:t>25/05/2021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B5623-AB1B-41F9-B9EF-282A0E97C5F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775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Take some time to explain that not everyone responds to graphs but that some s could certainly benefit (provided they are given the choice)</a:t>
            </a: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18664-A52F-4ED0-A002-BB8397B0F089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7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0E03A-D440-413D-8441-EA2B47B77A8C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2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FC59C-71B7-47E2-9C6D-86DBCCA4A3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88063" cy="3425825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1625"/>
          </a:xfrm>
        </p:spPr>
        <p:txBody>
          <a:bodyPr/>
          <a:lstStyle/>
          <a:p>
            <a:r>
              <a:rPr lang="en-NZ"/>
              <a:t>Refer to the Quick strategy handout page in your folders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335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C84AD-3F5D-49AF-BDDC-0C658268C2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88063" cy="3425825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1625"/>
          </a:xfrm>
        </p:spPr>
        <p:txBody>
          <a:bodyPr/>
          <a:lstStyle/>
          <a:p>
            <a:r>
              <a:rPr lang="en-NZ"/>
              <a:t>Please refer to the MDT Review form in your folders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5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/>
              <a:t>By questioning the data then they will start see the meaning and also give them incentive to collect the data correctly.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/>
              <a:t>Te Pou resource: Making a difference with data 3. Collecting and using data well.</a:t>
            </a: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18664-A52F-4ED0-A002-BB8397B0F089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85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NZ"/>
              <a:t>Voice mod –draw continuum on board</a:t>
            </a:r>
          </a:p>
          <a:p>
            <a:pPr>
              <a:defRPr/>
            </a:pPr>
            <a:r>
              <a:rPr lang="en-NZ" b="1"/>
              <a:t>Visual support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Flip charts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Whiteboards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PowerPoint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Video / DVD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Items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NZ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Eye contact. Pick up…aim…deliver 4 secs eye contact before moving on ,try to look at every person or at every part of a large group</a:t>
            </a:r>
          </a:p>
          <a:p>
            <a:pPr>
              <a:buFontTx/>
              <a:buChar char="•"/>
              <a:defRPr/>
            </a:pPr>
            <a:endParaRPr lang="en-NZ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 b="1"/>
              <a:t>Gestures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Past/ present future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Ideas n space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Yardstick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Hierarchy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Descriptive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Graph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Motivation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NZ"/>
              <a:t>Counting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18664-A52F-4ED0-A002-BB8397B0F089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810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F55BE-7686-4ACB-BF07-52F96128CD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54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F55BE-7686-4ACB-BF07-52F96128CD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4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able, game, room&#10;&#10;Description automatically generated">
            <a:extLst>
              <a:ext uri="{FF2B5EF4-FFF2-40B4-BE49-F238E27FC236}">
                <a16:creationId xmlns:a16="http://schemas.microsoft.com/office/drawing/2014/main" id="{1F6B4A42-4E00-2540-A202-6C16C8E70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5384"/>
            <a:ext cx="12192000" cy="2642616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095AA8-91E3-DE4A-A798-2FFE5397A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8420" y="-1"/>
            <a:ext cx="2303579" cy="2221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3EE74-3A1B-DB45-B352-8AE023D41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144" y="3817493"/>
            <a:ext cx="9387840" cy="1827466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2A67C-F67E-874C-9045-8F80969C1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144" y="5680329"/>
            <a:ext cx="9387840" cy="77851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99497-4891-BA47-9634-1B7EE03C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18D7D-EB4E-A249-B8AC-76594615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D5C11-FCD9-5044-8664-63B0DC21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71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D240-004D-9146-9EAC-84588D98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8DF87-91CA-F94E-8F61-BC3791BCE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70252-95C6-804A-9BC3-A7E75EA4A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B8E7-9CDB-0148-8604-787C86AB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205A-A576-5347-A4E8-A7D4B804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FB64CC-005C-F544-B35A-9FC6A3C8A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27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CDDAF-9C6B-264E-A977-41A91484A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76844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D888D-0653-C24C-BE1B-013DB5E57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0144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5159E-04BF-854C-A46B-A552FF1E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81E6-6876-1A41-B035-596B1418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6DCF-541E-5B47-8901-916CFB56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744" y="6386322"/>
            <a:ext cx="1207008" cy="365125"/>
          </a:xfrm>
        </p:spPr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320656-739A-F245-BE01-10365BC9D8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0694740" y="5214753"/>
            <a:ext cx="1524252" cy="14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0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4272-C6D3-0643-BBEB-69F94E0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347D8-03B4-E242-9B3F-00663F3F0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3824B-02E0-E442-B552-89E7F800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1015E-DE95-AE4A-8296-2CD5E4FD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95EC-63F9-1748-BA4A-F58B1D1E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1FF056-2930-8543-9D96-BE3436B592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1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C358C9-F8C1-284C-9545-CEDDAFAA9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114800"/>
            <a:ext cx="12192000" cy="27432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D2EFF-ED5B-D448-B3F1-D9D0D77DF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8420" y="-1"/>
            <a:ext cx="2303579" cy="2221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41FBE-81CB-C249-8025-B4A48C48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3758184"/>
            <a:ext cx="10515600" cy="190449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4D2CC-3BF2-4B4A-A96B-C4F141C28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144" y="5696712"/>
            <a:ext cx="10515600" cy="7961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9D46-AF94-784E-AC00-24C51F70F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C47E0-ACC8-FD4E-BF16-B897EF10F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2C16-6EDD-1C48-9DBD-656B83E0A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5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4E407-7A34-7B44-97FA-9CB68A19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B6217-1923-114E-A8B0-50BF4C7DA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14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20050-D0FD-4C48-A2F4-28AE77A29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414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4085F-4627-0F4E-98FE-1817C6F54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3ED94-9EF3-314D-A006-3D59963D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FCA3E-79F7-9149-9BBE-C6DB3F0F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C44B2A-9885-B145-9FBC-EBE02D0C4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CF52-CC1D-A746-91C7-8E9DAAB1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CC30A-D7CB-1649-B48F-CF61598CF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14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E5508-AE95-0D42-A17E-EC0E7C707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014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46027-26DD-C949-B433-94FA14597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255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70BE7-CF34-DE41-836D-223D24930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255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560E9-B2DB-C64A-8226-F72493414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BD4026-CC31-E24C-9043-5A32F7A3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A2668E-FD43-3742-86A3-0104E70A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022C27-2603-4C4D-BDDF-5944E935B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1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3648-1728-B348-A3A6-478989CF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2E9B7-4D18-2748-A522-1B10EA7A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AC6-EAD7-2E45-B63A-2D2ADF9E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E5F2D-5D70-724F-89A0-9189419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0E0902-274A-2B48-84B8-D065024FE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74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2C98D-3ECF-9844-ABA4-512D7F6E9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4A056-EACC-5545-8B11-D4B707157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3540E-C923-7842-BC6B-366F0D7E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A8641E-948D-304B-A441-2234860F8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59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C25F-1AA8-C34C-AAE6-2A66E4729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1F77A-4FB5-C141-9DCA-2C9613FCB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544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7BA30-7036-8F40-B251-835F4C27C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1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9D53B-C237-5940-8FA3-F5F2D620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0200A-7603-B243-979E-977F3509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73897-CD0B-654F-AF90-EAD4A6FA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C42C00-6361-7144-93FE-6A6DF7B08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B7BD-1F9E-BE48-9A23-35F18D9E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344CB2-1036-B54B-BFFA-17952651A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335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719A4-E582-B44E-9348-E1779A9AE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1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CC62D-4FF0-6F4A-A124-FE015C10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CB222-695B-6848-8097-A8B462F9E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91A70-04B0-C94C-8AA6-A4AC4C10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8084C5-302D-9F4F-8001-7839414A4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55" y="-1"/>
            <a:ext cx="1100244" cy="10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3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64C8F-C9A2-C44A-B95E-C10969E45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61F3C-04C6-5845-A4CF-7AAF50332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14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A8324-AF57-B64A-A076-838C437BA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0144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5977-89DE-C74E-8462-7B2338699120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1687-2A29-BC4B-A4D3-C31E9B4EB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334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58A29-62F9-ED49-BA28-9F68799D4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744" y="6093714"/>
            <a:ext cx="1207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AC513-A509-8D4A-ABDA-076B99FB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pou.co.nz/uploads/files/resource-assets/Using-HoNOS-to-help-plan-for-care-and-recovery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pou.co.nz/uploads/files/resource-assets/Multi-disciplinary-team-review-form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awR_oAUkL0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tepou.co.nz/resources/search/tag/outcome-measur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pou.co.nz/outcomes-and-information/honos-training-online/3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pou.co.nz/outcomes-and-information/honos-training-online/3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436038FF-A606-7C45-9486-F5D090FFE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266" y="4181478"/>
            <a:ext cx="9387840" cy="1827466"/>
          </a:xfrm>
        </p:spPr>
        <p:txBody>
          <a:bodyPr/>
          <a:lstStyle/>
          <a:p>
            <a:r>
              <a:rPr lang="en-NZ"/>
              <a:t>Module</a:t>
            </a:r>
            <a:r>
              <a:rPr lang="en-NZ" sz="1400"/>
              <a:t> </a:t>
            </a:r>
            <a:r>
              <a:rPr lang="en-NZ"/>
              <a:t>3: </a:t>
            </a:r>
            <a:r>
              <a:rPr lang="en-NZ" err="1"/>
              <a:t>HoNOS</a:t>
            </a:r>
            <a:r>
              <a:rPr lang="en-NZ"/>
              <a:t> uses and </a:t>
            </a:r>
            <a:br>
              <a:rPr lang="en-NZ"/>
            </a:br>
            <a:r>
              <a:rPr lang="en-NZ"/>
              <a:t>becoming a trainer</a:t>
            </a:r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1CB757-E970-7341-A117-DEE4B691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908292"/>
            <a:ext cx="12192000" cy="18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6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DE87-D0E7-439A-96A6-0DB2A90C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Break out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D4E2E-88A1-4BA6-9BAB-5C2E32699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Discuss how you would use </a:t>
            </a:r>
            <a:r>
              <a:rPr lang="en-NZ" err="1"/>
              <a:t>HoNOS</a:t>
            </a:r>
            <a:r>
              <a:rPr lang="en-NZ"/>
              <a:t> to plan care?</a:t>
            </a:r>
          </a:p>
        </p:txBody>
      </p:sp>
    </p:spTree>
    <p:extLst>
      <p:ext uri="{BB962C8B-B14F-4D97-AF65-F5344CB8AC3E}">
        <p14:creationId xmlns:p14="http://schemas.microsoft.com/office/powerpoint/2010/main" val="337518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GB" sz="4000"/>
              <a:t>A quick strategy for using HoNOS in the MDT</a:t>
            </a:r>
            <a:endParaRPr lang="en-GB" sz="2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B8C590-D263-407C-9B2F-12794FCDA1F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436E3-3475-44B8-A91C-B1A7FA54D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1600" b="0">
                <a:hlinkClick r:id="rId3"/>
              </a:rPr>
              <a:t>https://www.tepou.co.nz/uploads/files/resource-assets/Using-HoNOS-to-help-plan-for-care-and-recovery.pdf</a:t>
            </a:r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5EF3D-E1F9-4B27-943A-CB5EBB4B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733" y="393577"/>
            <a:ext cx="4437776" cy="6396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206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Make more efficient and effective discussions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9FEBA3-C3C2-4C12-BFC4-760BFCE35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770062"/>
            <a:ext cx="51816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3000"/>
              </a:lnSpc>
            </a:pPr>
            <a:r>
              <a:rPr lang="en-NZ" dirty="0"/>
              <a:t>complete prior to review</a:t>
            </a:r>
          </a:p>
          <a:p>
            <a:pPr>
              <a:lnSpc>
                <a:spcPct val="123000"/>
              </a:lnSpc>
            </a:pPr>
            <a:r>
              <a:rPr lang="en-NZ" dirty="0"/>
              <a:t>one page long - quick</a:t>
            </a:r>
          </a:p>
          <a:p>
            <a:pPr>
              <a:lnSpc>
                <a:spcPct val="123000"/>
              </a:lnSpc>
            </a:pPr>
            <a:r>
              <a:rPr lang="en-NZ" dirty="0"/>
              <a:t>helps clarify thinking about a tanga </a:t>
            </a:r>
            <a:r>
              <a:rPr lang="en-NZ" dirty="0" err="1"/>
              <a:t>whai</a:t>
            </a:r>
            <a:r>
              <a:rPr lang="en-NZ" dirty="0"/>
              <a:t> </a:t>
            </a:r>
            <a:r>
              <a:rPr lang="en-NZ" dirty="0" err="1"/>
              <a:t>ora</a:t>
            </a:r>
            <a:endParaRPr lang="en-NZ" dirty="0"/>
          </a:p>
          <a:p>
            <a:pPr>
              <a:lnSpc>
                <a:spcPct val="123000"/>
              </a:lnSpc>
            </a:pPr>
            <a:r>
              <a:rPr lang="en-NZ" dirty="0"/>
              <a:t>focuses on identifying solutions</a:t>
            </a:r>
          </a:p>
          <a:p>
            <a:pPr marL="0" indent="0">
              <a:lnSpc>
                <a:spcPct val="123000"/>
              </a:lnSpc>
              <a:buNone/>
            </a:pPr>
            <a:r>
              <a:rPr lang="en-NZ" dirty="0">
                <a:hlinkClick r:id="rId3"/>
              </a:rPr>
              <a:t>https://www.tepou.co.nz/uploads/files/resource-assets/Multi-disciplinary-team-review-form.pdf</a:t>
            </a:r>
            <a:r>
              <a:rPr lang="en-NZ" dirty="0"/>
              <a:t> </a:t>
            </a:r>
          </a:p>
          <a:p>
            <a:endParaRPr lang="en-NZ" dirty="0"/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1524001" y="5936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1C356-E5EC-4275-9448-D94DF56E2F9F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5625"/>
            <a:ext cx="3556232" cy="48592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09C2EB-E111-4F74-99D5-59C4478D42FF}"/>
              </a:ext>
            </a:extLst>
          </p:cNvPr>
          <p:cNvSpPr txBox="1"/>
          <p:nvPr/>
        </p:nvSpPr>
        <p:spPr>
          <a:xfrm>
            <a:off x="1066800" y="6306066"/>
            <a:ext cx="1524000" cy="170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53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Practical realities of using HoNOSCA in the multi-disciplinary teams">
            <a:hlinkClick r:id="" action="ppaction://media"/>
            <a:extLst>
              <a:ext uri="{FF2B5EF4-FFF2-40B4-BE49-F238E27FC236}">
                <a16:creationId xmlns:a16="http://schemas.microsoft.com/office/drawing/2014/main" id="{A1D94FEA-09DD-420B-8A3D-A8A19F417F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r="9194" b="-1"/>
          <a:stretch/>
        </p:blipFill>
        <p:spPr>
          <a:xfrm>
            <a:off x="120650" y="68263"/>
            <a:ext cx="10850563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6084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B451-8F1F-4C58-91D3-FA182AA5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Break out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D282-FD43-423A-9594-E9FA446C8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Discuss using </a:t>
            </a:r>
            <a:r>
              <a:rPr lang="en-NZ" err="1"/>
              <a:t>HoNOS</a:t>
            </a:r>
            <a:r>
              <a:rPr lang="en-NZ"/>
              <a:t> in the MDT</a:t>
            </a:r>
          </a:p>
        </p:txBody>
      </p:sp>
    </p:spTree>
    <p:extLst>
      <p:ext uri="{BB962C8B-B14F-4D97-AF65-F5344CB8AC3E}">
        <p14:creationId xmlns:p14="http://schemas.microsoft.com/office/powerpoint/2010/main" val="26778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286-27AC-414F-9E9D-EF6B479A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NZ" dirty="0"/>
              <a:t>Questioning the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AE842-C6E5-4B23-8E87-9077A046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96" y="1783679"/>
            <a:ext cx="7548479" cy="4793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1536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2D49C-E1C9-43AE-991C-3F516DC6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5" y="174353"/>
            <a:ext cx="10317019" cy="1070992"/>
          </a:xfrm>
        </p:spPr>
        <p:txBody>
          <a:bodyPr>
            <a:normAutofit/>
          </a:bodyPr>
          <a:lstStyle/>
          <a:p>
            <a:r>
              <a:rPr lang="en-GB" sz="2400" dirty="0"/>
              <a:t>Average number of clinically significant HoNOS items by collection type and setting: New Zealand, Jan to Dec 2019 and Jan to Dec 2020</a:t>
            </a:r>
            <a:endParaRPr lang="en-NZ" sz="2400" dirty="0"/>
          </a:p>
        </p:txBody>
      </p:sp>
      <p:sp>
        <p:nvSpPr>
          <p:cNvPr id="5" name="Rectangle 4"/>
          <p:cNvSpPr/>
          <p:nvPr/>
        </p:nvSpPr>
        <p:spPr>
          <a:xfrm>
            <a:off x="535710" y="6020626"/>
            <a:ext cx="10926617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Average number clinically significant items = the average number of items in the clinical range 12 items (2, 3 or 4) per collection. Community discharge does not include discharge to an inpatient unit. </a:t>
            </a: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kumimoji="0" lang="en-NZ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Ministry of Health, PRIMHD extract 28 March 2021, analysed and formatted by Te Pou.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C7249-6C53-4A4C-AF65-F0CE7BA6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1" y="1387157"/>
            <a:ext cx="9166453" cy="43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1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00E7E-85AD-4560-A043-6CF780B6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3532"/>
            <a:ext cx="10077450" cy="1008113"/>
          </a:xfrm>
        </p:spPr>
        <p:txBody>
          <a:bodyPr>
            <a:noAutofit/>
          </a:bodyPr>
          <a:lstStyle/>
          <a:p>
            <a:r>
              <a:rPr lang="en-AU" sz="2400" dirty="0"/>
              <a:t>Percentage of collections in clinical range on each HoNOS items by collection type, community: all DHBs, </a:t>
            </a:r>
            <a:r>
              <a:rPr lang="en-GB" sz="2400" dirty="0"/>
              <a:t>Jan to Dec 2020</a:t>
            </a:r>
            <a:endParaRPr lang="en-NZ" sz="2400" dirty="0"/>
          </a:p>
        </p:txBody>
      </p:sp>
      <p:sp>
        <p:nvSpPr>
          <p:cNvPr id="4" name="Rectangle 3"/>
          <p:cNvSpPr/>
          <p:nvPr/>
        </p:nvSpPr>
        <p:spPr>
          <a:xfrm>
            <a:off x="557068" y="5972129"/>
            <a:ext cx="9562001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Percentage of service users in the clinical range (2, 3 or 4) for each HoNO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S. Community discharge does not include discharge to an inpatient unit. </a:t>
            </a: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kumimoji="0" lang="en-NZ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Ministry of Health, PRIMHD extract 28 March 2021, analysed and formatted by Te Pou.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44D19-FC20-4EA9-886B-E104BE49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68" y="1336193"/>
            <a:ext cx="9170406" cy="44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24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00E7E-85AD-4560-A043-6CF780B6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3532"/>
            <a:ext cx="10077450" cy="1008113"/>
          </a:xfrm>
        </p:spPr>
        <p:txBody>
          <a:bodyPr>
            <a:noAutofit/>
          </a:bodyPr>
          <a:lstStyle/>
          <a:p>
            <a:r>
              <a:rPr lang="en-AU" sz="2400" dirty="0"/>
              <a:t>Percentage of collections in clinical range on each HoNOS items by collection type, inpatient: all DHBs, </a:t>
            </a:r>
            <a:r>
              <a:rPr lang="en-GB" sz="2400" dirty="0"/>
              <a:t>Jan to Dec 2020</a:t>
            </a:r>
            <a:endParaRPr lang="en-NZ" sz="2400" dirty="0"/>
          </a:p>
        </p:txBody>
      </p:sp>
      <p:sp>
        <p:nvSpPr>
          <p:cNvPr id="4" name="Rectangle 3"/>
          <p:cNvSpPr/>
          <p:nvPr/>
        </p:nvSpPr>
        <p:spPr>
          <a:xfrm>
            <a:off x="714924" y="5840577"/>
            <a:ext cx="9562001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Percentage of service users in the clinical range (2, 3 or 4) for each HoNO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S. </a:t>
            </a: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kumimoji="0" lang="en-NZ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Ministry of Health, PRIMHD extract 28 March 2021, analysed and formatted by Te Pou.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1F0B9-74D9-43BC-8CD8-598858E30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69" y="1292649"/>
            <a:ext cx="9306568" cy="454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9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6E71C-9F8C-444D-8BF6-40CC825F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491"/>
            <a:ext cx="9763859" cy="1070992"/>
          </a:xfrm>
        </p:spPr>
        <p:txBody>
          <a:bodyPr/>
          <a:lstStyle/>
          <a:p>
            <a:r>
              <a:rPr lang="en-AU" sz="2400" dirty="0"/>
              <a:t>Index of Severity for HoNOS by collection type and setting, all DHBs, </a:t>
            </a:r>
            <a:r>
              <a:rPr lang="en-GB" sz="2400" dirty="0"/>
              <a:t>Jan to Dec 2019 and Jan to Dec 2020</a:t>
            </a:r>
            <a:endParaRPr lang="en-NZ" sz="2400" dirty="0"/>
          </a:p>
        </p:txBody>
      </p:sp>
      <p:sp>
        <p:nvSpPr>
          <p:cNvPr id="5" name="Rectangle 4"/>
          <p:cNvSpPr/>
          <p:nvPr/>
        </p:nvSpPr>
        <p:spPr>
          <a:xfrm>
            <a:off x="517237" y="5794323"/>
            <a:ext cx="985622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Index of Severity: Sub clinical = all items &lt;2, mild = at least one item &gt;1 and all items &lt;3, moderate = at least one item &gt;=3, severe = at least 2 items &gt;=3 using first 10. Community discharge does not include discharge to an inpatient unit.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kumimoji="0" lang="en-NZ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Ministry of Health, PRIMHD extract 28 March 2021, analysed and formatted by Te Pou.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841A0-164F-4D69-8A81-05702628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246483"/>
            <a:ext cx="8725989" cy="43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4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04FB4-2328-4F3E-B252-DB3D9D20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Recap module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C4F92-839C-47FA-A59F-B08542F4F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3000"/>
              </a:lnSpc>
            </a:pPr>
            <a:r>
              <a:rPr lang="en-NZ"/>
              <a:t>Use of glossary</a:t>
            </a:r>
          </a:p>
          <a:p>
            <a:pPr>
              <a:lnSpc>
                <a:spcPct val="113000"/>
              </a:lnSpc>
            </a:pPr>
            <a:r>
              <a:rPr lang="en-NZ"/>
              <a:t>Emphasis on clinical significance</a:t>
            </a:r>
          </a:p>
          <a:p>
            <a:pPr>
              <a:lnSpc>
                <a:spcPct val="113000"/>
              </a:lnSpc>
            </a:pPr>
            <a:r>
              <a:rPr lang="en-NZ"/>
              <a:t>Practice in rating</a:t>
            </a:r>
          </a:p>
        </p:txBody>
      </p:sp>
    </p:spTree>
    <p:extLst>
      <p:ext uri="{BB962C8B-B14F-4D97-AF65-F5344CB8AC3E}">
        <p14:creationId xmlns:p14="http://schemas.microsoft.com/office/powerpoint/2010/main" val="2225668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F061-B308-4C88-87C2-643100E8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As a trainer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EF99CB-C6DE-4988-85DE-124B1F3FC6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33000"/>
              </a:lnSpc>
              <a:spcAft>
                <a:spcPts val="600"/>
              </a:spcAft>
              <a:buNone/>
              <a:defRPr/>
            </a:pPr>
            <a:r>
              <a:rPr lang="en-NZ" sz="2400"/>
              <a:t>You have </a:t>
            </a:r>
            <a:r>
              <a:rPr lang="en-NZ" sz="2400">
                <a:solidFill>
                  <a:srgbClr val="EE8A00"/>
                </a:solidFill>
              </a:rPr>
              <a:t>1 minute </a:t>
            </a:r>
            <a:r>
              <a:rPr lang="en-NZ" sz="2400"/>
              <a:t>to win people over</a:t>
            </a:r>
          </a:p>
          <a:p>
            <a:pPr marL="0" indent="0">
              <a:lnSpc>
                <a:spcPct val="133000"/>
              </a:lnSpc>
              <a:buNone/>
              <a:defRPr/>
            </a:pPr>
            <a:r>
              <a:rPr lang="en-NZ" sz="2400"/>
              <a:t>Seven observable behaviours</a:t>
            </a:r>
          </a:p>
          <a:p>
            <a:pPr marL="457200" indent="-457200">
              <a:lnSpc>
                <a:spcPct val="133000"/>
              </a:lnSpc>
              <a:buFont typeface="+mj-lt"/>
              <a:buAutoNum type="arabicPeriod"/>
              <a:defRPr/>
            </a:pPr>
            <a:r>
              <a:rPr lang="en-NZ" sz="2400"/>
              <a:t>facial expressions</a:t>
            </a:r>
          </a:p>
          <a:p>
            <a:pPr marL="457200" indent="-457200">
              <a:lnSpc>
                <a:spcPct val="133000"/>
              </a:lnSpc>
              <a:buFont typeface="+mj-lt"/>
              <a:buAutoNum type="arabicPeriod"/>
              <a:defRPr/>
            </a:pPr>
            <a:r>
              <a:rPr lang="en-NZ" sz="2400"/>
              <a:t>eye contact</a:t>
            </a:r>
          </a:p>
          <a:p>
            <a:pPr marL="457200" indent="-457200">
              <a:lnSpc>
                <a:spcPct val="133000"/>
              </a:lnSpc>
              <a:buFont typeface="+mj-lt"/>
              <a:buAutoNum type="arabicPeriod"/>
              <a:defRPr/>
            </a:pPr>
            <a:r>
              <a:rPr lang="en-NZ" sz="2400"/>
              <a:t>voice &amp; vocal tone, words and language</a:t>
            </a:r>
          </a:p>
          <a:p>
            <a:pPr marL="457200" indent="-457200">
              <a:lnSpc>
                <a:spcPct val="133000"/>
              </a:lnSpc>
              <a:buFont typeface="+mj-lt"/>
              <a:buAutoNum type="arabicPeriod"/>
              <a:defRPr/>
            </a:pPr>
            <a:r>
              <a:rPr lang="en-NZ" sz="2400"/>
              <a:t>gestures</a:t>
            </a:r>
          </a:p>
          <a:p>
            <a:pPr marL="457200" indent="-457200">
              <a:lnSpc>
                <a:spcPct val="133000"/>
              </a:lnSpc>
              <a:buFont typeface="+mj-lt"/>
              <a:buAutoNum type="arabicPeriod"/>
              <a:defRPr/>
            </a:pPr>
            <a:r>
              <a:rPr lang="en-NZ" sz="2400"/>
              <a:t>movement</a:t>
            </a:r>
          </a:p>
          <a:p>
            <a:pPr marL="457200" indent="-457200">
              <a:lnSpc>
                <a:spcPct val="133000"/>
              </a:lnSpc>
              <a:buFont typeface="+mj-lt"/>
              <a:buAutoNum type="arabicPeriod"/>
              <a:defRPr/>
            </a:pPr>
            <a:r>
              <a:rPr lang="en-NZ" sz="2400"/>
              <a:t>Stance &amp; body language</a:t>
            </a:r>
          </a:p>
          <a:p>
            <a:pPr marL="457200" indent="-457200">
              <a:lnSpc>
                <a:spcPct val="133000"/>
              </a:lnSpc>
              <a:buFont typeface="+mj-lt"/>
              <a:buAutoNum type="arabicPeriod"/>
              <a:defRPr/>
            </a:pPr>
            <a:r>
              <a:rPr lang="en-NZ" sz="2400"/>
              <a:t>dress</a:t>
            </a:r>
          </a:p>
          <a:p>
            <a:pPr>
              <a:defRPr/>
            </a:pPr>
            <a:endParaRPr lang="en-NZ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CE63DA0-F44F-4F9B-AA70-89D0E6B5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58" y="1825625"/>
            <a:ext cx="3982544" cy="463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504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0EFE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078E-5144-4094-8BDB-3C3CCE098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Elements of being a trainer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555A3F-5003-4659-A419-5764C8D8D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140000"/>
            <a:ext cx="8229600" cy="439248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NZ" sz="2800"/>
              <a:t>voice modulation </a:t>
            </a:r>
          </a:p>
          <a:p>
            <a:pPr>
              <a:lnSpc>
                <a:spcPct val="114000"/>
              </a:lnSpc>
            </a:pPr>
            <a:r>
              <a:rPr lang="en-NZ" sz="2800"/>
              <a:t>visual support</a:t>
            </a:r>
          </a:p>
          <a:p>
            <a:pPr>
              <a:lnSpc>
                <a:spcPct val="114000"/>
              </a:lnSpc>
            </a:pPr>
            <a:r>
              <a:rPr lang="en-NZ" sz="2800"/>
              <a:t>eye contact </a:t>
            </a:r>
          </a:p>
          <a:p>
            <a:pPr>
              <a:lnSpc>
                <a:spcPct val="114000"/>
              </a:lnSpc>
            </a:pPr>
            <a:r>
              <a:rPr lang="en-NZ" sz="2800"/>
              <a:t>gestures</a:t>
            </a:r>
          </a:p>
          <a:p>
            <a:pPr>
              <a:lnSpc>
                <a:spcPct val="114000"/>
              </a:lnSpc>
            </a:pPr>
            <a:r>
              <a:rPr lang="en-NZ" sz="2800"/>
              <a:t>fun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2758B6D-82A9-40CD-87EE-34F77C658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68" y="1972960"/>
            <a:ext cx="5113338" cy="330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504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0EFE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CF0194F-DB26-4E07-AE2F-D56B3BE1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2268" y="5280466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2B3727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rgbClr val="2B3727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rgbClr val="2B3727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rgbClr val="2B3727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rgbClr val="2B3727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B3727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B3727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B3727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B3727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1" u="none" strike="noStrike" kern="1200" cap="none" spc="0" normalizeH="0" baseline="0" noProof="0">
                <a:ln>
                  <a:noFill/>
                </a:ln>
                <a:solidFill>
                  <a:srgbClr val="2B3727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Jones, you’re a good communicator, look down the table and make eye contact for me  </a:t>
            </a:r>
          </a:p>
        </p:txBody>
      </p:sp>
    </p:spTree>
    <p:extLst>
      <p:ext uri="{BB962C8B-B14F-4D97-AF65-F5344CB8AC3E}">
        <p14:creationId xmlns:p14="http://schemas.microsoft.com/office/powerpoint/2010/main" val="978112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F6F3-BE3F-4F94-BD00-FCBB346B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Break out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FEF04-4F19-41AD-9E08-01B008C81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Discuss how you will implement  training in your service?</a:t>
            </a:r>
          </a:p>
          <a:p>
            <a:r>
              <a:rPr lang="en-NZ"/>
              <a:t>10 mins to discuss - </a:t>
            </a:r>
          </a:p>
        </p:txBody>
      </p:sp>
    </p:spTree>
    <p:extLst>
      <p:ext uri="{BB962C8B-B14F-4D97-AF65-F5344CB8AC3E}">
        <p14:creationId xmlns:p14="http://schemas.microsoft.com/office/powerpoint/2010/main" val="3302741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Guides for New Zealand Clinicians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648" y="1825625"/>
            <a:ext cx="9875095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endParaRPr lang="en-US" sz="2400">
              <a:solidFill>
                <a:srgbClr val="404040"/>
              </a:solidFill>
              <a:hlinkClick r:id="rId2"/>
            </a:endParaRPr>
          </a:p>
          <a:p>
            <a:pPr marL="0" indent="0">
              <a:buNone/>
            </a:pPr>
            <a:r>
              <a:rPr lang="en-US" sz="2400">
                <a:solidFill>
                  <a:srgbClr val="404040"/>
                </a:solidFill>
                <a:hlinkClick r:id="rId2"/>
              </a:rPr>
              <a:t>https://www.tepou.co.nz/resources/search/tag/outcome-measures</a:t>
            </a:r>
            <a:r>
              <a:rPr lang="en-US" sz="2400">
                <a:solidFill>
                  <a:srgbClr val="404040"/>
                </a:solidFill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A76C8-C60D-4BEC-BE78-42864412B1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9" y="1825625"/>
            <a:ext cx="2868476" cy="405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19C75-ED8A-47F0-964E-4700943AC4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29" y="1825624"/>
            <a:ext cx="2833056" cy="4055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6ECEF-8A11-4420-AD06-FB57F8617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32" y="1824867"/>
            <a:ext cx="2869012" cy="40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71BA-E320-45F6-A242-C4ECD6D8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Involving t</a:t>
            </a:r>
            <a:r>
              <a:rPr lang="en-NZ">
                <a:cs typeface="Calibri" panose="020F0502020204030204" pitchFamily="34" charset="0"/>
              </a:rPr>
              <a:t>ā</a:t>
            </a:r>
            <a:r>
              <a:rPr lang="en-NZ"/>
              <a:t>ngata whai 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E488-BD59-41A1-9E29-E31E5E52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B0BCA-69A4-4BA0-AF87-AB30B9B8CF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" y="1825625"/>
            <a:ext cx="3313857" cy="4685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B2F96-6B41-46C3-853E-DE1A2FD1956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27" y="1825625"/>
            <a:ext cx="2369981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52989-C686-43C6-BBE9-48A4860C486B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090" y="1825625"/>
            <a:ext cx="2306701" cy="4685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754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HoNOS online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752F-6E1A-45C4-BC32-BAF7904FA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390144" y="5776853"/>
            <a:ext cx="971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http://www.tepou.co.nz/outcomes-and-information/honos-training-online/33</a:t>
            </a: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C1CC6-8C69-4CB1-AEA9-7C7EC2441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5" t="5385" r="3538"/>
          <a:stretch/>
        </p:blipFill>
        <p:spPr>
          <a:xfrm>
            <a:off x="488368" y="1825625"/>
            <a:ext cx="6977223" cy="38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7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160371"/>
            <a:ext cx="10515600" cy="1325563"/>
          </a:xfrm>
        </p:spPr>
        <p:txBody>
          <a:bodyPr>
            <a:normAutofit/>
          </a:bodyPr>
          <a:lstStyle/>
          <a:p>
            <a:r>
              <a:rPr lang="en-NZ" err="1"/>
              <a:t>HoNOS</a:t>
            </a:r>
            <a:r>
              <a:rPr lang="en-NZ"/>
              <a:t> e-learning refresher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EAF34-2E30-40E1-80EB-55F2C1EE9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390144" y="611296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www.tepou.co.nz/outcomes-and-information/honos-training-online/33</a:t>
            </a: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217A07-E8ED-442F-8639-F3394F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6" r="1165"/>
          <a:stretch/>
        </p:blipFill>
        <p:spPr>
          <a:xfrm>
            <a:off x="444985" y="1822047"/>
            <a:ext cx="8151303" cy="423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7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45F0-3FAF-48F3-8428-596934A0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err="1"/>
              <a:t>HoNOS</a:t>
            </a:r>
            <a:r>
              <a:rPr lang="en-NZ"/>
              <a:t> family introductory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38422-1D01-4D72-A0AA-243E4B7C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3000"/>
              </a:lnSpc>
            </a:pPr>
            <a:r>
              <a:rPr lang="en-NZ"/>
              <a:t>New e-learning resource available as an introductory resource for trainers to use with clinicians </a:t>
            </a:r>
          </a:p>
        </p:txBody>
      </p:sp>
    </p:spTree>
    <p:extLst>
      <p:ext uri="{BB962C8B-B14F-4D97-AF65-F5344CB8AC3E}">
        <p14:creationId xmlns:p14="http://schemas.microsoft.com/office/powerpoint/2010/main" val="401060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Secure resources for trainers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3000"/>
              </a:lnSpc>
              <a:buClr>
                <a:srgbClr val="EE8A00"/>
              </a:buClr>
              <a:buNone/>
            </a:pPr>
            <a:r>
              <a:rPr lang="en-NZ">
                <a:solidFill>
                  <a:srgbClr val="404040"/>
                </a:solidFill>
              </a:rPr>
              <a:t>Videos and other resources not available on website.</a:t>
            </a:r>
          </a:p>
          <a:p>
            <a:pPr marL="0" indent="0">
              <a:lnSpc>
                <a:spcPct val="113000"/>
              </a:lnSpc>
              <a:spcBef>
                <a:spcPts val="1800"/>
              </a:spcBef>
              <a:buNone/>
            </a:pPr>
            <a:r>
              <a:rPr lang="en-NZ" sz="3600">
                <a:solidFill>
                  <a:srgbClr val="404040"/>
                </a:solidFill>
              </a:rPr>
              <a:t>How?</a:t>
            </a:r>
          </a:p>
          <a:p>
            <a:pPr marL="514350" indent="-514350">
              <a:lnSpc>
                <a:spcPct val="113000"/>
              </a:lnSpc>
              <a:buFont typeface="+mj-lt"/>
              <a:buAutoNum type="arabicPeriod"/>
            </a:pPr>
            <a:r>
              <a:rPr lang="en-NZ">
                <a:solidFill>
                  <a:srgbClr val="404040"/>
                </a:solidFill>
              </a:rPr>
              <a:t>Register on the Te Pou website</a:t>
            </a:r>
          </a:p>
          <a:p>
            <a:pPr marL="514350" indent="-514350">
              <a:lnSpc>
                <a:spcPct val="113000"/>
              </a:lnSpc>
              <a:buFont typeface="+mj-lt"/>
              <a:buAutoNum type="arabicPeriod"/>
            </a:pPr>
            <a:r>
              <a:rPr lang="en-NZ">
                <a:solidFill>
                  <a:srgbClr val="404040"/>
                </a:solidFill>
              </a:rPr>
              <a:t>Click on ‘Secure resources’ tab</a:t>
            </a:r>
          </a:p>
          <a:p>
            <a:pPr marL="514350" indent="-514350">
              <a:lnSpc>
                <a:spcPct val="113000"/>
              </a:lnSpc>
              <a:buFont typeface="+mj-lt"/>
              <a:buAutoNum type="arabicPeriod"/>
            </a:pPr>
            <a:r>
              <a:rPr lang="en-NZ">
                <a:solidFill>
                  <a:srgbClr val="404040"/>
                </a:solidFill>
              </a:rPr>
              <a:t>Click ‘Request access’</a:t>
            </a:r>
          </a:p>
          <a:p>
            <a:pPr marL="514350" indent="-514350">
              <a:lnSpc>
                <a:spcPct val="113000"/>
              </a:lnSpc>
              <a:buFont typeface="+mj-lt"/>
              <a:buAutoNum type="arabicPeriod"/>
            </a:pPr>
            <a:r>
              <a:rPr lang="en-NZ">
                <a:solidFill>
                  <a:srgbClr val="404040"/>
                </a:solidFill>
              </a:rPr>
              <a:t>Access is moderated by team. A confirmation email will be sent</a:t>
            </a:r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995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466D-17F5-43C2-85D5-8264FB10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F9C59-5FB9-407D-91F9-643DBF3D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3000"/>
              </a:lnSpc>
            </a:pPr>
            <a:r>
              <a:rPr lang="en-NZ"/>
              <a:t>How confident are you training others in a HoNOS family measure? </a:t>
            </a:r>
          </a:p>
        </p:txBody>
      </p:sp>
    </p:spTree>
    <p:extLst>
      <p:ext uri="{BB962C8B-B14F-4D97-AF65-F5344CB8AC3E}">
        <p14:creationId xmlns:p14="http://schemas.microsoft.com/office/powerpoint/2010/main" val="400890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EA245-05F7-4EDD-9073-69E9EFBC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Individual clinician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E7B2E-A47F-410E-A6E8-066E97BB4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NZ"/>
              <a:t>recording a comprehensive assessment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NZ"/>
              <a:t>fostering a therapeutic relationship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NZ"/>
              <a:t>developing a clear plan of care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NZ"/>
              <a:t>allocating referrals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NZ"/>
              <a:t>MDT uses</a:t>
            </a:r>
          </a:p>
        </p:txBody>
      </p:sp>
    </p:spTree>
    <p:extLst>
      <p:ext uri="{BB962C8B-B14F-4D97-AF65-F5344CB8AC3E}">
        <p14:creationId xmlns:p14="http://schemas.microsoft.com/office/powerpoint/2010/main" val="1665484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0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B52E-25CF-4197-8211-08D3066E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4000"/>
              <a:t>How can HoNOS help the tāngata whai ora - clinician conversation? - Improvement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74A0602-438F-4B4D-A41E-FACED16B35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53350" y="1786396"/>
            <a:ext cx="9389187" cy="4878695"/>
            <a:chOff x="204" y="1253"/>
            <a:chExt cx="5508" cy="286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3A20F878-E2E0-48DC-AE81-EE4CCA9400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1253"/>
              <a:ext cx="5261" cy="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44FA28-F8FC-4E66-A9AE-5A2E3854D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" y="1290"/>
              <a:ext cx="5187" cy="279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536E2A-5C66-4EBD-BDAB-4F2485D0E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1649"/>
              <a:ext cx="4364" cy="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A24270EF-83C2-4E6E-8524-358845E5B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" y="3188"/>
              <a:ext cx="43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B9A1DABF-9625-4646-8C93-CBE4A3720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" y="2680"/>
              <a:ext cx="43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B982FCD6-FFC5-46A4-A38F-D648DDEC0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" y="2165"/>
              <a:ext cx="43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B8AE61D2-A0DF-498B-B943-A4BD0301E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" y="1649"/>
              <a:ext cx="43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7C46BF-0F3B-4AAF-A1A4-E2EEEEAA5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1649"/>
              <a:ext cx="4364" cy="2055"/>
            </a:xfrm>
            <a:prstGeom prst="rect">
              <a:avLst/>
            </a:prstGeom>
            <a:noFill/>
            <a:ln w="7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2106F9-64A4-4D04-81BF-62B26DA43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" y="2165"/>
              <a:ext cx="135" cy="15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D63554-58BF-4532-BADE-F32FC0F40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2680"/>
              <a:ext cx="134" cy="10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8E4957-ADC4-477A-B854-E1C818F56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1649"/>
              <a:ext cx="134" cy="205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A319A-5530-4548-82E3-EE2833F6A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" y="2165"/>
              <a:ext cx="127" cy="15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0AD5DF-F408-4E72-9BCB-1469BFE9A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" y="2680"/>
              <a:ext cx="135" cy="10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6ED82B-916B-42E4-891B-4863C8F31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2" y="3188"/>
              <a:ext cx="127" cy="5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D5255F-47D7-438F-999A-CDD5C23D3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" y="3188"/>
              <a:ext cx="134" cy="5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42E8B2-3EAC-4B34-8ED1-B00BCA5FF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" y="2680"/>
              <a:ext cx="127" cy="10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9F1F85-3DB9-4C3B-8B75-B583553B0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" y="3188"/>
              <a:ext cx="127" cy="5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E97DEE-549E-4F22-AC4C-76581BF03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" y="2680"/>
              <a:ext cx="127" cy="10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40233F-3DDC-45B2-8B20-6795F7E8B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2680"/>
              <a:ext cx="127" cy="10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92A5D9-528D-4009-AF1C-AB491D093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188"/>
              <a:ext cx="127" cy="5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41F453D-8C91-47A1-905B-0FB5A1A06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3188"/>
              <a:ext cx="127" cy="5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FB9AE6-827C-4FA9-85D9-8EE5427FB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5" y="3188"/>
              <a:ext cx="127" cy="5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CA2FA230-9C71-4A66-A62B-7D8D422D8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" y="1649"/>
              <a:ext cx="0" cy="20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3C050DF0-917C-49CF-9E42-2FB17B7FB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" y="370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8F7FC46E-B1D2-4991-909A-558072F80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" y="318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3B51498F-ED7A-464A-B86E-0A95134D81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" y="268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BC87B58D-F20D-4C0F-9FD3-CE8BAD40E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" y="2165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82404072-63B1-45E0-9CEF-791BD8255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" y="164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A667F90F-8110-4324-8EFF-01321A998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" y="3704"/>
              <a:ext cx="43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9BD89202-F124-451D-A420-1D19421293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19D15CAE-F0D9-4A43-806A-2E5E91D50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780D849-92AE-4888-81A2-5A882B38A1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5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A1DD79E9-3442-44B2-AE20-3BE3D5988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1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F6D6F06A-7C1A-4ABB-A121-02A04BA381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7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8CB72DA3-B974-4D26-ACDA-4844E3BE25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6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5E80DFF5-21C0-4C2D-8D35-DD75577A2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2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4B8BFE11-9A44-4CB7-8410-FC6F9E27E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8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0223FC0F-5CD6-48CC-8751-B7824BAC06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7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0AEFF25B-4550-4F3A-816F-9CB5F08FA2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3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BEF5EC2C-DCF9-460E-977D-775AB7AA7A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0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105C5D21-327D-44D3-9EAB-5D43DF0A9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8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DB0B3B9E-2524-4297-BE6D-F7FD14FAF8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4" y="3704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7D28CA5-247A-447E-AD05-CEF4DF538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3" y="1373"/>
              <a:ext cx="180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Change in tangata whai ora over time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396560-02B2-4C02-9689-83B00555E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3644"/>
              <a:ext cx="55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0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B01462-4B33-4E2E-BCF1-71F84A81E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3129"/>
              <a:ext cx="55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9EA42BF-3BA9-450F-A965-B6F1F12E5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2620"/>
              <a:ext cx="55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94C2022-B5D8-4380-84B1-D1361CAE2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2105"/>
              <a:ext cx="55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6626291-9CC6-4666-A250-591DAFD0C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1589"/>
              <a:ext cx="55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E444FF6-3057-4672-B797-6F3A86C55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3771"/>
              <a:ext cx="18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AGR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900A1AE-9BA3-4A8E-B8DF-84CD40296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" y="3771"/>
              <a:ext cx="116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1EB4180-9BB7-4009-A139-07782800E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3771"/>
              <a:ext cx="18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AOD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B331E4-B2FF-4188-9D0A-F57C7ADE6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8" y="3771"/>
              <a:ext cx="19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COG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39E8F4E-2243-4276-822F-363ED9618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" y="3771"/>
              <a:ext cx="171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PHY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E272EA-0BC6-441F-9309-CEB4D52D7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1" y="3771"/>
              <a:ext cx="31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Del/HAL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2ECFB79-8AF5-40C7-BE0F-C9D9BC83F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3771"/>
              <a:ext cx="171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DEP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FD2D364-988E-42A2-91F6-8FADDABCA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3" y="3771"/>
              <a:ext cx="176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OTH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585219F-B8C4-4C16-86FC-42B08BB97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7" y="3771"/>
              <a:ext cx="16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REL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D11CF41-AE42-4174-BBF1-3A40AF32B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3771"/>
              <a:ext cx="16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ADL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212EFF0-171F-48C8-A318-DBFA9A79D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" y="3771"/>
              <a:ext cx="124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LIV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6855569-12B7-428E-9A2C-8993AE39F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3" y="3771"/>
              <a:ext cx="186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OCC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A625B1-0EE4-4835-B5C4-BC6F305A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8" y="3928"/>
              <a:ext cx="405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Measure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99DD908-B9F5-46D0-A04C-7297526EF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04" y="2572"/>
              <a:ext cx="261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Scale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ADD0FF9-67ED-4567-92AB-E8FE82A01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2053"/>
              <a:ext cx="441" cy="32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5D3FD3B-99DB-4EE0-9A75-BBDC12DAB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9" y="2112"/>
              <a:ext cx="60" cy="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795ECAD-9B23-48DE-A1FF-49A0183B7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" y="2075"/>
              <a:ext cx="302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Time 1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2D03538-3E51-4290-8A27-43D3FA33A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9" y="2269"/>
              <a:ext cx="60" cy="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1616978-585F-4738-ABC6-1031E5707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" y="2232"/>
              <a:ext cx="302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Time 2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66C75FE-6B66-4AC4-AB19-7A1BF715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" y="1297"/>
              <a:ext cx="5187" cy="279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62AC-5A27-48C0-B894-1EBF020E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4000"/>
              <a:t>How can HoNOS help the tāngata whai ora-clinician conversation? - Deterioration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CC0EB006-BE25-4700-A929-5D6ED40FD2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5939" y="1871861"/>
            <a:ext cx="9269015" cy="4428271"/>
            <a:chOff x="158" y="1071"/>
            <a:chExt cx="5489" cy="269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C9A4CF5E-1524-4470-A513-24528C2EB6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8" y="1071"/>
              <a:ext cx="5489" cy="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4C71D897-D867-4D9A-A254-1FD5419B6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" y="1110"/>
              <a:ext cx="5411" cy="262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58C9FEA-6AF1-4D53-888B-BFB68DC1C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" y="1478"/>
              <a:ext cx="4557" cy="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7BFD4C2E-6045-4B8C-AEDC-D5BD7E1331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" y="2872"/>
              <a:ext cx="45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3306DE9C-FDDD-477E-B1D3-9AD1DEB74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" y="2410"/>
              <a:ext cx="45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31773AC8-049C-4895-BFDB-F4F9BE428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" y="1940"/>
              <a:ext cx="45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40AF1F18-E98F-4573-B0E9-F60D9DFD2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" y="1478"/>
              <a:ext cx="45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4DB9F00B-2683-40BD-B6BF-933DF019E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" y="1478"/>
              <a:ext cx="4557" cy="1856"/>
            </a:xfrm>
            <a:prstGeom prst="rect">
              <a:avLst/>
            </a:prstGeom>
            <a:noFill/>
            <a:ln w="8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FD0B492E-0571-4E7C-B47B-BE970216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" y="2872"/>
              <a:ext cx="141" cy="46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8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99C88FD8-880F-4348-A2D2-933FF46A8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410"/>
              <a:ext cx="133" cy="9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8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AA04C836-67D5-479B-8520-58D280C56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5" y="2410"/>
              <a:ext cx="141" cy="9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8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4C6129BA-13DB-433A-9D5C-1DE245A0D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4" y="2410"/>
              <a:ext cx="141" cy="9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8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84454A45-F52C-47F2-824A-FA5A24DB0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" y="1940"/>
              <a:ext cx="133" cy="13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8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0075E34B-4E6C-4F1A-80AE-5E527B5ED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940"/>
              <a:ext cx="133" cy="13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8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FD13A633-9BE8-4D84-B5D9-3A684DF4B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" y="2410"/>
              <a:ext cx="133" cy="9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8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9E9532D3-A4DD-4746-8503-F222ABE9C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" y="1478"/>
              <a:ext cx="0" cy="18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655BB22B-7C97-4B9E-B164-859130AC2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3334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64255E42-57B7-4EF0-BDCB-9C69C670F1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872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45AD850F-FBC9-4F25-9D5D-40FC06448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410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F39EE3EE-2FE6-415F-85E2-ADE06997A5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1940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9A35ADE7-2D55-42DC-998F-215219A56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1478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AB59D2BA-2613-473F-A0EA-D4A3BD490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" y="3334"/>
              <a:ext cx="45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1964A37C-BDCE-41A7-8E14-9731C899E2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A493ABF2-D36E-4E92-AD0C-2D06155726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32E7FF54-DBBE-4A60-9173-5A88C52F5E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01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47B01626-31E7-40FF-B0F8-017F92D32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5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Line 30">
              <a:extLst>
                <a:ext uri="{FF2B5EF4-FFF2-40B4-BE49-F238E27FC236}">
                  <a16:creationId xmlns:a16="http://schemas.microsoft.com/office/drawing/2014/main" id="{8279BB73-9D07-457A-A575-6474F1419E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1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Line 31">
              <a:extLst>
                <a:ext uri="{FF2B5EF4-FFF2-40B4-BE49-F238E27FC236}">
                  <a16:creationId xmlns:a16="http://schemas.microsoft.com/office/drawing/2014/main" id="{FF9E9C70-002A-480C-A4DB-3EBC897F5E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4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Line 32">
              <a:extLst>
                <a:ext uri="{FF2B5EF4-FFF2-40B4-BE49-F238E27FC236}">
                  <a16:creationId xmlns:a16="http://schemas.microsoft.com/office/drawing/2014/main" id="{37DD3E2A-A8AC-4629-A8EA-3D0B31C77E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0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Line 33">
              <a:extLst>
                <a:ext uri="{FF2B5EF4-FFF2-40B4-BE49-F238E27FC236}">
                  <a16:creationId xmlns:a16="http://schemas.microsoft.com/office/drawing/2014/main" id="{38E3E7E9-DAAD-4C2C-987E-66DF7E583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4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Line 34">
              <a:extLst>
                <a:ext uri="{FF2B5EF4-FFF2-40B4-BE49-F238E27FC236}">
                  <a16:creationId xmlns:a16="http://schemas.microsoft.com/office/drawing/2014/main" id="{02E8AB18-E0E4-4BF7-9CD4-B41BB61E6A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0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F14315DD-8B97-49B6-B499-F1B7E85808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3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Line 36">
              <a:extLst>
                <a:ext uri="{FF2B5EF4-FFF2-40B4-BE49-F238E27FC236}">
                  <a16:creationId xmlns:a16="http://schemas.microsoft.com/office/drawing/2014/main" id="{3F642DCF-927F-4E74-BA4D-15A4ADACC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9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Line 37">
              <a:extLst>
                <a:ext uri="{FF2B5EF4-FFF2-40B4-BE49-F238E27FC236}">
                  <a16:creationId xmlns:a16="http://schemas.microsoft.com/office/drawing/2014/main" id="{CDD21598-9AA5-4CDA-8867-5124A1C342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3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Line 38">
              <a:extLst>
                <a:ext uri="{FF2B5EF4-FFF2-40B4-BE49-F238E27FC236}">
                  <a16:creationId xmlns:a16="http://schemas.microsoft.com/office/drawing/2014/main" id="{DF4A95A8-354A-4BC5-9B51-763B091AF6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99" y="333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03352234-8F95-409F-95F7-FE3F1EF58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" y="1196"/>
              <a:ext cx="191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Change in tangata whai ora over time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9632B56D-55F2-4BCE-BB09-50ACDFD81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3272"/>
              <a:ext cx="6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0D5219A3-F59A-4001-88B8-63C4A5115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2810"/>
              <a:ext cx="6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64A59578-47EE-4350-BAB1-DFDA6BB29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2348"/>
              <a:ext cx="6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Rectangle 43">
              <a:extLst>
                <a:ext uri="{FF2B5EF4-FFF2-40B4-BE49-F238E27FC236}">
                  <a16:creationId xmlns:a16="http://schemas.microsoft.com/office/drawing/2014/main" id="{2C349272-A609-4700-B6F1-82999378D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1878"/>
              <a:ext cx="6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Rectangle 44">
              <a:extLst>
                <a:ext uri="{FF2B5EF4-FFF2-40B4-BE49-F238E27FC236}">
                  <a16:creationId xmlns:a16="http://schemas.microsoft.com/office/drawing/2014/main" id="{709197AA-6097-4C83-8D3B-358A10AC6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1416"/>
              <a:ext cx="6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id="{7EE5E6A8-58F6-498E-9631-4165E985B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3405"/>
              <a:ext cx="2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1" name="Rectangle 46">
              <a:extLst>
                <a:ext uri="{FF2B5EF4-FFF2-40B4-BE49-F238E27FC236}">
                  <a16:creationId xmlns:a16="http://schemas.microsoft.com/office/drawing/2014/main" id="{6A0AC402-4348-4D2E-B57D-EDA0CBF59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" y="3405"/>
              <a:ext cx="13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Rectangle 47">
              <a:extLst>
                <a:ext uri="{FF2B5EF4-FFF2-40B4-BE49-F238E27FC236}">
                  <a16:creationId xmlns:a16="http://schemas.microsoft.com/office/drawing/2014/main" id="{FA62793C-79C6-48B9-93A0-1687BAEB6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" y="3405"/>
              <a:ext cx="2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AOD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id="{B65F2583-F990-4CFC-92A5-C988CF1F3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405"/>
              <a:ext cx="21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B29F972C-0297-4ABA-AB24-B234CAF53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" y="3405"/>
              <a:ext cx="19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PHY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Rectangle 50">
              <a:extLst>
                <a:ext uri="{FF2B5EF4-FFF2-40B4-BE49-F238E27FC236}">
                  <a16:creationId xmlns:a16="http://schemas.microsoft.com/office/drawing/2014/main" id="{D0F4261B-D953-4A8B-87DB-197C6C654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3405"/>
              <a:ext cx="35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Del/HAL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Rectangle 51">
              <a:extLst>
                <a:ext uri="{FF2B5EF4-FFF2-40B4-BE49-F238E27FC236}">
                  <a16:creationId xmlns:a16="http://schemas.microsoft.com/office/drawing/2014/main" id="{09F192AB-1DA2-4A3B-B570-72DFDC18B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8" y="3405"/>
              <a:ext cx="19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DEP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7" name="Rectangle 52">
              <a:extLst>
                <a:ext uri="{FF2B5EF4-FFF2-40B4-BE49-F238E27FC236}">
                  <a16:creationId xmlns:a16="http://schemas.microsoft.com/office/drawing/2014/main" id="{6332494F-49E0-4F07-9F92-73C442852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3405"/>
              <a:ext cx="19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OTH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Rectangle 53">
              <a:extLst>
                <a:ext uri="{FF2B5EF4-FFF2-40B4-BE49-F238E27FC236}">
                  <a16:creationId xmlns:a16="http://schemas.microsoft.com/office/drawing/2014/main" id="{6B001441-97DB-4E67-9892-B6BC0A8F3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405"/>
              <a:ext cx="18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Rectangle 54">
              <a:extLst>
                <a:ext uri="{FF2B5EF4-FFF2-40B4-BE49-F238E27FC236}">
                  <a16:creationId xmlns:a16="http://schemas.microsoft.com/office/drawing/2014/main" id="{AA08CFFB-BE1D-4FF7-984B-052AA329C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3405"/>
              <a:ext cx="18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ADL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Rectangle 55">
              <a:extLst>
                <a:ext uri="{FF2B5EF4-FFF2-40B4-BE49-F238E27FC236}">
                  <a16:creationId xmlns:a16="http://schemas.microsoft.com/office/drawing/2014/main" id="{12324D65-A4D7-444A-8A03-F285BCF21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3405"/>
              <a:ext cx="14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LIV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Rectangle 56">
              <a:extLst>
                <a:ext uri="{FF2B5EF4-FFF2-40B4-BE49-F238E27FC236}">
                  <a16:creationId xmlns:a16="http://schemas.microsoft.com/office/drawing/2014/main" id="{FA68833C-DC10-42A0-B875-DE2EF04C3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" y="3405"/>
              <a:ext cx="21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OCC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Rectangle 57">
              <a:extLst>
                <a:ext uri="{FF2B5EF4-FFF2-40B4-BE49-F238E27FC236}">
                  <a16:creationId xmlns:a16="http://schemas.microsoft.com/office/drawing/2014/main" id="{EF2A8444-6D5E-4545-BF54-CBF85302A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1" y="3569"/>
              <a:ext cx="45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Measure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3" name="Rectangle 58">
              <a:extLst>
                <a:ext uri="{FF2B5EF4-FFF2-40B4-BE49-F238E27FC236}">
                  <a16:creationId xmlns:a16="http://schemas.microsoft.com/office/drawing/2014/main" id="{5CDA157B-C231-48B3-A05A-520151ACA4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5" y="2303"/>
              <a:ext cx="2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Scale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277A00B9-4674-461F-BCBF-3B42F1B4C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1878"/>
              <a:ext cx="462" cy="33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Rectangle 60">
              <a:extLst>
                <a:ext uri="{FF2B5EF4-FFF2-40B4-BE49-F238E27FC236}">
                  <a16:creationId xmlns:a16="http://schemas.microsoft.com/office/drawing/2014/main" id="{D2759771-E11D-4695-9706-95FD2216B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" y="1940"/>
              <a:ext cx="63" cy="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8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Rectangle 61">
              <a:extLst>
                <a:ext uri="{FF2B5EF4-FFF2-40B4-BE49-F238E27FC236}">
                  <a16:creationId xmlns:a16="http://schemas.microsoft.com/office/drawing/2014/main" id="{94CA59E1-815B-404D-902C-E1DC8A4A3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3" y="1901"/>
              <a:ext cx="338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Time 1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7" name="Rectangle 62">
              <a:extLst>
                <a:ext uri="{FF2B5EF4-FFF2-40B4-BE49-F238E27FC236}">
                  <a16:creationId xmlns:a16="http://schemas.microsoft.com/office/drawing/2014/main" id="{EE4D6067-F230-4832-9B0E-29BA00F57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" y="2105"/>
              <a:ext cx="63" cy="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8">
              <a:solidFill>
                <a:schemeClr val="accent6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Rectangle 63">
              <a:extLst>
                <a:ext uri="{FF2B5EF4-FFF2-40B4-BE49-F238E27FC236}">
                  <a16:creationId xmlns:a16="http://schemas.microsoft.com/office/drawing/2014/main" id="{42746F68-09A4-419B-9B48-ACBCB4CB4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3" y="2066"/>
              <a:ext cx="338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Time 2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B49E2C66-869B-44B1-9456-8E907724A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" y="1110"/>
              <a:ext cx="5411" cy="26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815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73B5-B7A0-4959-9D7B-F0BE308F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Break out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E9837-E2DD-4A1C-B42C-46BBC2DB2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3000"/>
              </a:lnSpc>
            </a:pPr>
            <a:r>
              <a:rPr lang="en-NZ" dirty="0"/>
              <a:t>Discuss how you would feedback this kind of individual information to </a:t>
            </a:r>
            <a:r>
              <a:rPr lang="en-NZ" dirty="0" err="1"/>
              <a:t>tangata</a:t>
            </a:r>
            <a:r>
              <a:rPr lang="en-NZ" dirty="0"/>
              <a:t> </a:t>
            </a:r>
            <a:r>
              <a:rPr lang="en-NZ" dirty="0" err="1"/>
              <a:t>whai</a:t>
            </a:r>
            <a:r>
              <a:rPr lang="en-NZ" dirty="0"/>
              <a:t> </a:t>
            </a:r>
            <a:r>
              <a:rPr lang="en-NZ" dirty="0" err="1"/>
              <a:t>ora</a:t>
            </a:r>
            <a:r>
              <a:rPr lang="en-N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9877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Brief narrative</a:t>
            </a:r>
            <a:endParaRPr lang="en-NZ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en-US" sz="3000"/>
              <a:t>Jude is a 40 year women with a 10 year history of depression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3000"/>
              <a:t>received support from the local community mental health team over a six-month period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3000"/>
              <a:t>lives alone, has no children and is unemployed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NZ" sz="3000"/>
              <a:t>Jude’s involvement in treatment decisions is important to her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9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7" y="288925"/>
            <a:ext cx="9644764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550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F553-D6B1-4E20-805F-BF2B7706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err="1"/>
              <a:t>Collabortive</a:t>
            </a:r>
            <a:r>
              <a:rPr lang="en-NZ"/>
              <a:t>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C90D6-641E-4553-B51A-50F38B9D9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sz="2800" b="1">
                <a:solidFill>
                  <a:schemeClr val="accent2"/>
                </a:solidFill>
                <a:latin typeface="Trebuchet MS" panose="020B0603020202020204" pitchFamily="34" charset="0"/>
              </a:rPr>
              <a:t>Jude: HoNOS items</a:t>
            </a:r>
            <a:endParaRPr lang="en-NZ" sz="2800">
              <a:solidFill>
                <a:schemeClr val="accent2"/>
              </a:solidFill>
              <a:latin typeface="Trebuchet MS" panose="020B0603020202020204" pitchFamily="34" charset="0"/>
            </a:endParaRPr>
          </a:p>
          <a:p>
            <a:endParaRPr lang="en-NZ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CF22CF-5A71-4DCE-AE55-418130D92614}"/>
              </a:ext>
            </a:extLst>
          </p:cNvPr>
          <p:cNvGraphicFramePr>
            <a:graphicFrameLocks noGrp="1"/>
          </p:cNvGraphicFramePr>
          <p:nvPr/>
        </p:nvGraphicFramePr>
        <p:xfrm>
          <a:off x="517088" y="2375857"/>
          <a:ext cx="9347199" cy="40332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2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380">
                <a:tc>
                  <a:txBody>
                    <a:bodyPr/>
                    <a:lstStyle/>
                    <a:p>
                      <a:r>
                        <a:rPr lang="en-NZ"/>
                        <a:t>Item and rating</a:t>
                      </a:r>
                      <a:endParaRPr lang="en-NZ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NZ"/>
                        <a:t> Mark (nurse)</a:t>
                      </a:r>
                      <a:endParaRPr lang="en-NZ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/>
                        <a:t> Jude</a:t>
                      </a:r>
                      <a:endParaRPr lang="en-NZ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315">
                <a:tc>
                  <a:txBody>
                    <a:bodyPr/>
                    <a:lstStyle/>
                    <a:p>
                      <a:r>
                        <a:rPr lang="en-NZ" sz="1600" b="0">
                          <a:latin typeface="+mn-lt"/>
                        </a:rPr>
                        <a:t>(7) Depression  </a:t>
                      </a:r>
                      <a:r>
                        <a:rPr lang="en-NZ" sz="1800" b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NZ" sz="1600" b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>
                          <a:latin typeface="+mn-lt"/>
                        </a:rPr>
                        <a:t>ensure Jude has Venlafaxine  and taking as prescribed</a:t>
                      </a:r>
                    </a:p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endParaRPr lang="en-US" sz="200" b="0">
                        <a:latin typeface="+mn-lt"/>
                      </a:endParaRPr>
                    </a:p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>
                          <a:latin typeface="+mn-lt"/>
                        </a:rPr>
                        <a:t>ensure Jude has a chance to talk through the issues which are affecting her</a:t>
                      </a:r>
                      <a:endParaRPr lang="en-NZ" sz="1600" b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NZ" sz="1600" b="0">
                          <a:latin typeface="+mn-lt"/>
                        </a:rPr>
                        <a:t>take</a:t>
                      </a:r>
                      <a:r>
                        <a:rPr lang="en-NZ" sz="1600" b="0" baseline="0">
                          <a:latin typeface="+mn-lt"/>
                        </a:rPr>
                        <a:t> Venlafaxine</a:t>
                      </a:r>
                    </a:p>
                    <a:p>
                      <a:pPr marL="0" indent="0">
                        <a:lnSpc>
                          <a:spcPct val="114000"/>
                        </a:lnSpc>
                        <a:buFont typeface="Arial" pitchFamily="34" charset="0"/>
                        <a:buNone/>
                      </a:pPr>
                      <a:endParaRPr lang="en-NZ" sz="200" b="0" baseline="0">
                        <a:latin typeface="+mn-lt"/>
                      </a:endParaRPr>
                    </a:p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NZ" sz="1600" b="0" baseline="0">
                          <a:latin typeface="+mn-lt"/>
                        </a:rPr>
                        <a:t>use distraction techniques</a:t>
                      </a:r>
                    </a:p>
                    <a:p>
                      <a:pPr marL="0" indent="0">
                        <a:lnSpc>
                          <a:spcPct val="114000"/>
                        </a:lnSpc>
                        <a:buFont typeface="Arial" pitchFamily="34" charset="0"/>
                        <a:buNone/>
                      </a:pPr>
                      <a:endParaRPr lang="en-NZ" sz="200" b="0" baseline="0">
                        <a:latin typeface="+mn-lt"/>
                      </a:endParaRPr>
                    </a:p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NZ" sz="1600" b="0" baseline="0">
                          <a:latin typeface="+mn-lt"/>
                        </a:rPr>
                        <a:t>use sleeping pill if necessary</a:t>
                      </a:r>
                    </a:p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endParaRPr lang="en-NZ" sz="200" b="0" baseline="0">
                        <a:latin typeface="+mn-lt"/>
                      </a:endParaRPr>
                    </a:p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NZ" sz="1600" b="0" baseline="0">
                          <a:latin typeface="+mn-lt"/>
                        </a:rPr>
                        <a:t>call CATT if unsafe (to organise respite)</a:t>
                      </a:r>
                      <a:endParaRPr lang="en-NZ" sz="1600" b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32">
                <a:tc>
                  <a:txBody>
                    <a:bodyPr/>
                    <a:lstStyle/>
                    <a:p>
                      <a:r>
                        <a:rPr lang="en-NZ" sz="1600" b="0" kern="1200">
                          <a:solidFill>
                            <a:schemeClr val="dk1"/>
                          </a:solidFill>
                          <a:latin typeface="+mn-lt"/>
                        </a:rPr>
                        <a:t>(2) Self harm    </a:t>
                      </a:r>
                      <a:r>
                        <a:rPr lang="en-NZ" sz="1600" b="0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NZ" sz="1800" b="0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en-NZ" sz="1600" b="0" kern="120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>
                          <a:latin typeface="+mn-lt"/>
                        </a:rPr>
                        <a:t>monitor Jude’s mental state and provide risk assessment with regular home visits</a:t>
                      </a:r>
                      <a:endParaRPr lang="en-NZ" sz="1600" b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NZ" sz="1600" b="0" baseline="0">
                          <a:latin typeface="+mn-lt"/>
                        </a:rPr>
                        <a:t>use distraction techniques (</a:t>
                      </a:r>
                      <a:r>
                        <a:rPr lang="en-NZ" sz="1600" b="0" baseline="0" err="1">
                          <a:latin typeface="+mn-lt"/>
                        </a:rPr>
                        <a:t>eg</a:t>
                      </a:r>
                      <a:r>
                        <a:rPr lang="en-NZ" sz="1600" b="0" baseline="0">
                          <a:latin typeface="+mn-lt"/>
                        </a:rPr>
                        <a:t> crochet to keep my hands busy or tearing up old phonebook)</a:t>
                      </a:r>
                      <a:endParaRPr lang="en-NZ" sz="1600" b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r>
                        <a:rPr lang="en-NZ" sz="1600" b="0" kern="1200">
                          <a:solidFill>
                            <a:schemeClr val="dk1"/>
                          </a:solidFill>
                          <a:latin typeface="+mn-lt"/>
                        </a:rPr>
                        <a:t>(8</a:t>
                      </a:r>
                      <a:r>
                        <a:rPr lang="en-NZ" sz="1600" b="0" kern="1200" baseline="0">
                          <a:solidFill>
                            <a:schemeClr val="dk1"/>
                          </a:solidFill>
                          <a:latin typeface="+mn-lt"/>
                        </a:rPr>
                        <a:t>H</a:t>
                      </a:r>
                      <a:r>
                        <a:rPr lang="en-NZ" sz="1600" b="0" kern="1200">
                          <a:solidFill>
                            <a:schemeClr val="dk1"/>
                          </a:solidFill>
                          <a:latin typeface="+mn-lt"/>
                        </a:rPr>
                        <a:t>) Sleep         </a:t>
                      </a:r>
                      <a:r>
                        <a:rPr lang="en-NZ" sz="1800" b="0" kern="12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en-NZ" sz="1600" b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4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>
                          <a:latin typeface="+mn-lt"/>
                        </a:rPr>
                        <a:t>ensure Jude has a supply of Zopiclone and taking as prescribed</a:t>
                      </a:r>
                      <a:endParaRPr lang="en-NZ" sz="1600" b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NZ" sz="1600" b="0" baseline="0">
                          <a:latin typeface="+mn-lt"/>
                        </a:rPr>
                        <a:t>use sleeping pill if necessary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NZ" sz="200" b="0" baseline="0">
                        <a:latin typeface="+mn-lt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NZ" sz="1600" b="0" baseline="0">
                          <a:latin typeface="+mn-lt"/>
                        </a:rPr>
                        <a:t>stay awake and go for a walk in the day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NZ" sz="200" b="0" baseline="0">
                        <a:latin typeface="+mn-lt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NZ" sz="1600" b="0" baseline="0">
                          <a:latin typeface="+mn-lt"/>
                        </a:rPr>
                        <a:t>set up budgeting appointment with Citizens Advice Bureau </a:t>
                      </a:r>
                      <a:endParaRPr lang="en-NZ" sz="1600" b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193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Te Pou - Brand Colours">
      <a:dk1>
        <a:srgbClr val="000000"/>
      </a:dk1>
      <a:lt1>
        <a:srgbClr val="FFFFFF"/>
      </a:lt1>
      <a:dk2>
        <a:srgbClr val="585E68"/>
      </a:dk2>
      <a:lt2>
        <a:srgbClr val="DEE4ED"/>
      </a:lt2>
      <a:accent1>
        <a:srgbClr val="70C45D"/>
      </a:accent1>
      <a:accent2>
        <a:srgbClr val="00C7EC"/>
      </a:accent2>
      <a:accent3>
        <a:srgbClr val="F49D6D"/>
      </a:accent3>
      <a:accent4>
        <a:srgbClr val="EAB61B"/>
      </a:accent4>
      <a:accent5>
        <a:srgbClr val="B4C9AF"/>
      </a:accent5>
      <a:accent6>
        <a:srgbClr val="9394B6"/>
      </a:accent6>
      <a:hlink>
        <a:srgbClr val="E78B8E"/>
      </a:hlink>
      <a:folHlink>
        <a:srgbClr val="BC61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 Pou - PPT template" id="{F4DF8672-25BF-DE4A-8DD6-74F4BC79949D}" vid="{53D3F438-FE49-BF46-95E9-690A14DFA3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D24E7EBF9081478091260E094C3B5B" ma:contentTypeVersion="13" ma:contentTypeDescription="Create a new document." ma:contentTypeScope="" ma:versionID="244dc2a4d17d2eb6d4de5e80fa2627be">
  <xsd:schema xmlns:xsd="http://www.w3.org/2001/XMLSchema" xmlns:xs="http://www.w3.org/2001/XMLSchema" xmlns:p="http://schemas.microsoft.com/office/2006/metadata/properties" xmlns:ns2="035cbc09-db55-47c6-b337-b1dbfd4d3d9c" xmlns:ns3="1d6a90a6-4f54-4d1f-aafe-85d10adc6365" targetNamespace="http://schemas.microsoft.com/office/2006/metadata/properties" ma:root="true" ma:fieldsID="cd6f3a39bc7c2d98af9c788264ba7100" ns2:_="" ns3:_="">
    <xsd:import namespace="035cbc09-db55-47c6-b337-b1dbfd4d3d9c"/>
    <xsd:import namespace="1d6a90a6-4f54-4d1f-aafe-85d10adc63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cbc09-db55-47c6-b337-b1dbfd4d3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6a90a6-4f54-4d1f-aafe-85d10adc63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9A35B7-1E9E-44D2-9A50-32C3E18A9E7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d6a90a6-4f54-4d1f-aafe-85d10adc6365"/>
    <ds:schemaRef ds:uri="035cbc09-db55-47c6-b337-b1dbfd4d3d9c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AF4576F-554B-422C-8C5E-E74302E862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4CED0B-D302-4E6F-BE9F-A4D2F4DE2BC5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1128</Words>
  <Application>Microsoft Office PowerPoint</Application>
  <PresentationFormat>Widescreen</PresentationFormat>
  <Paragraphs>195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Calibri</vt:lpstr>
      <vt:lpstr>Trebuchet MS</vt:lpstr>
      <vt:lpstr>1_Office Theme</vt:lpstr>
      <vt:lpstr>Module 3: HoNOS uses and  becoming a trainer</vt:lpstr>
      <vt:lpstr>Recap module 2</vt:lpstr>
      <vt:lpstr>Individual clinician uses</vt:lpstr>
      <vt:lpstr>How can HoNOS help the tāngata whai ora - clinician conversation? - Improvement</vt:lpstr>
      <vt:lpstr>How can HoNOS help the tāngata whai ora-clinician conversation? - Deterioration</vt:lpstr>
      <vt:lpstr>Break out groups</vt:lpstr>
      <vt:lpstr>Brief narrative</vt:lpstr>
      <vt:lpstr>PowerPoint Presentation</vt:lpstr>
      <vt:lpstr>Collabortive planning</vt:lpstr>
      <vt:lpstr>Break out groups</vt:lpstr>
      <vt:lpstr>A quick strategy for using HoNOS in the MDT</vt:lpstr>
      <vt:lpstr>Make more efficient and effective discussions</vt:lpstr>
      <vt:lpstr>PowerPoint Presentation</vt:lpstr>
      <vt:lpstr>Break out groups</vt:lpstr>
      <vt:lpstr>Questioning the data</vt:lpstr>
      <vt:lpstr>Average number of clinically significant HoNOS items by collection type and setting: New Zealand, Jan to Dec 2019 and Jan to Dec 2020</vt:lpstr>
      <vt:lpstr>Percentage of collections in clinical range on each HoNOS items by collection type, community: all DHBs, Jan to Dec 2020</vt:lpstr>
      <vt:lpstr>Percentage of collections in clinical range on each HoNOS items by collection type, inpatient: all DHBs, Jan to Dec 2020</vt:lpstr>
      <vt:lpstr>Index of Severity for HoNOS by collection type and setting, all DHBs, Jan to Dec 2019 and Jan to Dec 2020</vt:lpstr>
      <vt:lpstr>As a trainer</vt:lpstr>
      <vt:lpstr>Elements of being a trainer</vt:lpstr>
      <vt:lpstr>Break out Groups</vt:lpstr>
      <vt:lpstr>Guides for New Zealand Clinicians</vt:lpstr>
      <vt:lpstr>Involving tāngata whai ora</vt:lpstr>
      <vt:lpstr>HoNOS online training</vt:lpstr>
      <vt:lpstr>HoNOS e-learning refresher</vt:lpstr>
      <vt:lpstr>HoNOS family introductory training</vt:lpstr>
      <vt:lpstr>Secure resources for trainers</vt:lpstr>
      <vt:lpstr>Poll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Dempster</dc:creator>
  <cp:lastModifiedBy>Fiona Dempster</cp:lastModifiedBy>
  <cp:revision>1</cp:revision>
  <dcterms:created xsi:type="dcterms:W3CDTF">2020-11-05T00:24:14Z</dcterms:created>
  <dcterms:modified xsi:type="dcterms:W3CDTF">2021-05-24T22:53:43Z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0x010100C8D24E7EBF9081478091260E094C3B5B</vt:lpwstr>
  </property>
</Properties>
</file>